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70" r:id="rId3"/>
    <p:sldId id="278" r:id="rId4"/>
    <p:sldId id="341" r:id="rId5"/>
    <p:sldId id="343" r:id="rId6"/>
    <p:sldId id="339" r:id="rId7"/>
    <p:sldId id="355" r:id="rId8"/>
    <p:sldId id="365" r:id="rId9"/>
    <p:sldId id="366" r:id="rId10"/>
    <p:sldId id="350" r:id="rId11"/>
    <p:sldId id="351" r:id="rId12"/>
    <p:sldId id="352" r:id="rId13"/>
    <p:sldId id="353" r:id="rId14"/>
    <p:sldId id="354" r:id="rId15"/>
    <p:sldId id="344" r:id="rId16"/>
    <p:sldId id="305" r:id="rId17"/>
    <p:sldId id="364" r:id="rId18"/>
    <p:sldId id="345" r:id="rId19"/>
    <p:sldId id="359" r:id="rId20"/>
    <p:sldId id="367" r:id="rId21"/>
    <p:sldId id="368" r:id="rId22"/>
    <p:sldId id="371" r:id="rId23"/>
    <p:sldId id="369" r:id="rId24"/>
    <p:sldId id="370" r:id="rId25"/>
    <p:sldId id="357" r:id="rId26"/>
    <p:sldId id="360" r:id="rId27"/>
    <p:sldId id="358" r:id="rId28"/>
    <p:sldId id="346" r:id="rId29"/>
    <p:sldId id="347" r:id="rId30"/>
    <p:sldId id="300" r:id="rId31"/>
    <p:sldId id="362" r:id="rId32"/>
    <p:sldId id="340" r:id="rId33"/>
    <p:sldId id="338" r:id="rId34"/>
    <p:sldId id="348" r:id="rId35"/>
    <p:sldId id="361" r:id="rId36"/>
    <p:sldId id="287" r:id="rId37"/>
    <p:sldId id="342" r:id="rId38"/>
    <p:sldId id="274" r:id="rId39"/>
    <p:sldId id="282" r:id="rId40"/>
    <p:sldId id="363" r:id="rId41"/>
    <p:sldId id="356" r:id="rId42"/>
    <p:sldId id="331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7C7483-9499-4B07-86D3-8D83889FB8B8}" v="5" dt="2023-08-18T16:20:41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7AC0B-368A-4966-BD06-E9BCB05FA7E0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694D5-B22A-43A5-84E4-B2358980376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36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dc159666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dc159666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i="1">
                <a:solidFill>
                  <a:schemeClr val="accent3"/>
                </a:solidFill>
              </a:rPr>
              <a:t>To use this template go to File -&gt; Make a copy (Archivo -&gt; Hacer una copia)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83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1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30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7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94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dc15966612_0_1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dc15966612_0_1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44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73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dc15966612_0_9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dc15966612_0_9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63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dc15966612_0_9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dc15966612_0_9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605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466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37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620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233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10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50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40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126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1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69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423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1dc571ce024_0_3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1dc571ce024_0_3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dc15966612_0_9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dc15966612_0_9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48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6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dc15966612_0_9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dc15966612_0_9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47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dc571ce024_0_2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dc571ce024_0_2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dc15966612_0_6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dc15966612_0_6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487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79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688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dc571ce0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1dc571ce0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dc15966612_0_18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dc15966612_0_18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5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dc15966612_0_9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dc15966612_0_9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55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66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dc15966612_0_20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dc15966612_0_20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51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D5D97-063B-BCC8-86A4-3DFCF9A83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67433-8CC1-A8DC-976A-88DD342FD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D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C94AA-3D65-8479-4BFB-D4EEFCC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17F74-B489-B6EC-D10B-02494B39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EA0E5-F54C-9AAA-A986-1C340453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855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D4A87-F0B4-3A7D-9D0C-41A7DA97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423D8C-2479-5811-42E6-26EE2A75A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D10240-63BB-BBEF-7A42-49D010BF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BA41B7-BD39-A28A-5F83-C0075550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995164-B777-ECE2-C83E-2A400FE2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763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502EEB-03B1-CAA0-30EC-28F8970E6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D9E7D5-8066-9DCC-07E9-C90C6EA64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24296D-6AD1-471F-5CDC-6CCE4D9D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2F5CC5-BA2F-2C26-DF8B-D9828503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655A89-FEF9-9766-2E52-1BC6E04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0290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00 Cover">
    <p:bg>
      <p:bgPr>
        <a:solidFill>
          <a:schemeClr val="dk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09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778800" y="3700733"/>
            <a:ext cx="4634400" cy="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2"/>
          </p:nvPr>
        </p:nvSpPr>
        <p:spPr>
          <a:xfrm>
            <a:off x="1880300" y="1814633"/>
            <a:ext cx="84316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5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11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Green">
  <p:cSld name="Agenda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101" y="61195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4435119" y="2455235"/>
            <a:ext cx="5776800" cy="534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4219" y="2514085"/>
            <a:ext cx="416733" cy="4167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4435119" y="1575701"/>
            <a:ext cx="5776800" cy="534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4219" y="1634551"/>
            <a:ext cx="416733" cy="41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4435119" y="3407901"/>
            <a:ext cx="5776800" cy="534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4219" y="3466751"/>
            <a:ext cx="416733" cy="4167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4435119" y="4360568"/>
            <a:ext cx="5776800" cy="534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4219" y="4419418"/>
            <a:ext cx="416733" cy="41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4435119" y="5313235"/>
            <a:ext cx="5776800" cy="534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04219" y="5372084"/>
            <a:ext cx="416733" cy="41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subTitle" idx="1"/>
          </p:nvPr>
        </p:nvSpPr>
        <p:spPr>
          <a:xfrm>
            <a:off x="5082601" y="1566483"/>
            <a:ext cx="491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2"/>
          </p:nvPr>
        </p:nvSpPr>
        <p:spPr>
          <a:xfrm>
            <a:off x="5082601" y="2455263"/>
            <a:ext cx="491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3"/>
          </p:nvPr>
        </p:nvSpPr>
        <p:spPr>
          <a:xfrm>
            <a:off x="5082601" y="3407909"/>
            <a:ext cx="491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4"/>
          </p:nvPr>
        </p:nvSpPr>
        <p:spPr>
          <a:xfrm>
            <a:off x="5082601" y="4361288"/>
            <a:ext cx="491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5"/>
          </p:nvPr>
        </p:nvSpPr>
        <p:spPr>
          <a:xfrm>
            <a:off x="5082601" y="5314652"/>
            <a:ext cx="491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293533" y="6261900"/>
            <a:ext cx="3670800" cy="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04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01">
  <p:cSld name="Section Slide - 0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06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2" name="Google Shape;1172;p106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5067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49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thing Slide - 02">
  <p:cSld name="Breathing Slide - 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0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3" name="Google Shape;673;p50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5067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508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Highlight number - Green">
  <p:cSld name="03 - Highlight number - Green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9908067" y="3512901"/>
            <a:ext cx="2284000" cy="3363600"/>
          </a:xfrm>
          <a:prstGeom prst="rect">
            <a:avLst/>
          </a:prstGeom>
          <a:solidFill>
            <a:srgbClr val="00A6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6"/>
          <p:cNvSpPr/>
          <p:nvPr/>
        </p:nvSpPr>
        <p:spPr>
          <a:xfrm>
            <a:off x="9908067" y="-8300"/>
            <a:ext cx="2284000" cy="3363600"/>
          </a:xfrm>
          <a:prstGeom prst="rect">
            <a:avLst/>
          </a:prstGeom>
          <a:solidFill>
            <a:srgbClr val="3A81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6"/>
          <p:cNvSpPr/>
          <p:nvPr/>
        </p:nvSpPr>
        <p:spPr>
          <a:xfrm flipH="1">
            <a:off x="8808100" y="0"/>
            <a:ext cx="3114400" cy="721600"/>
          </a:xfrm>
          <a:prstGeom prst="roundRect">
            <a:avLst>
              <a:gd name="adj" fmla="val 50000"/>
            </a:avLst>
          </a:prstGeom>
          <a:solidFill>
            <a:srgbClr val="00A6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6"/>
          <p:cNvSpPr/>
          <p:nvPr/>
        </p:nvSpPr>
        <p:spPr>
          <a:xfrm>
            <a:off x="6514367" y="4657200"/>
            <a:ext cx="6095200" cy="627200"/>
          </a:xfrm>
          <a:prstGeom prst="roundRect">
            <a:avLst>
              <a:gd name="adj" fmla="val 50000"/>
            </a:avLst>
          </a:prstGeom>
          <a:solidFill>
            <a:srgbClr val="3A81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6"/>
          <p:cNvSpPr/>
          <p:nvPr/>
        </p:nvSpPr>
        <p:spPr>
          <a:xfrm>
            <a:off x="10390767" y="912800"/>
            <a:ext cx="2218800" cy="454400"/>
          </a:xfrm>
          <a:prstGeom prst="roundRect">
            <a:avLst>
              <a:gd name="adj" fmla="val 50000"/>
            </a:avLst>
          </a:prstGeom>
          <a:solidFill>
            <a:srgbClr val="00C5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6"/>
          <p:cNvSpPr/>
          <p:nvPr/>
        </p:nvSpPr>
        <p:spPr>
          <a:xfrm flipH="1">
            <a:off x="9365167" y="1751200"/>
            <a:ext cx="3476000" cy="3363600"/>
          </a:xfrm>
          <a:prstGeom prst="roundRect">
            <a:avLst>
              <a:gd name="adj" fmla="val 50000"/>
            </a:avLst>
          </a:prstGeom>
          <a:solidFill>
            <a:srgbClr val="00C5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6"/>
          <p:cNvSpPr/>
          <p:nvPr/>
        </p:nvSpPr>
        <p:spPr>
          <a:xfrm flipH="1">
            <a:off x="10974156" y="1031467"/>
            <a:ext cx="1772400" cy="1256400"/>
          </a:xfrm>
          <a:prstGeom prst="roundRect">
            <a:avLst>
              <a:gd name="adj" fmla="val 50000"/>
            </a:avLst>
          </a:prstGeom>
          <a:solidFill>
            <a:srgbClr val="00A6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6"/>
          <p:cNvSpPr/>
          <p:nvPr/>
        </p:nvSpPr>
        <p:spPr>
          <a:xfrm flipH="1">
            <a:off x="8935033" y="5556167"/>
            <a:ext cx="2185600" cy="1063200"/>
          </a:xfrm>
          <a:prstGeom prst="roundRect">
            <a:avLst>
              <a:gd name="adj" fmla="val 50000"/>
            </a:avLst>
          </a:prstGeom>
          <a:solidFill>
            <a:srgbClr val="00C5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/>
          <p:nvPr/>
        </p:nvSpPr>
        <p:spPr>
          <a:xfrm>
            <a:off x="6303633" y="0"/>
            <a:ext cx="3601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6"/>
          <p:cNvSpPr/>
          <p:nvPr/>
        </p:nvSpPr>
        <p:spPr>
          <a:xfrm>
            <a:off x="-1419600" y="2362400"/>
            <a:ext cx="12340800" cy="2294800"/>
          </a:xfrm>
          <a:prstGeom prst="roundRect">
            <a:avLst>
              <a:gd name="adj" fmla="val 50000"/>
            </a:avLst>
          </a:prstGeom>
          <a:solidFill>
            <a:srgbClr val="00A6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07" name="Google Shape;107;p16"/>
          <p:cNvCxnSpPr/>
          <p:nvPr/>
        </p:nvCxnSpPr>
        <p:spPr>
          <a:xfrm>
            <a:off x="4067924" y="2870552"/>
            <a:ext cx="0" cy="1388400"/>
          </a:xfrm>
          <a:prstGeom prst="straightConnector1">
            <a:avLst/>
          </a:prstGeom>
          <a:noFill/>
          <a:ln w="38100" cap="flat" cmpd="sng">
            <a:solidFill>
              <a:srgbClr val="00F1A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5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subTitle" idx="3"/>
          </p:nvPr>
        </p:nvSpPr>
        <p:spPr>
          <a:xfrm>
            <a:off x="1036612" y="3221055"/>
            <a:ext cx="27480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Black"/>
              <a:buNone/>
              <a:defRPr sz="9333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9333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943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G green">
  <p:cSld name="Quote - BG green">
    <p:bg>
      <p:bgPr>
        <a:solidFill>
          <a:srgbClr val="00A6A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4289141" y="433203"/>
            <a:ext cx="3533200" cy="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00" i="1">
                <a:solidFill>
                  <a:srgbClr val="00F1A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sz="12800" i="1">
              <a:solidFill>
                <a:srgbClr val="00F1A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2"/>
          </p:nvPr>
        </p:nvSpPr>
        <p:spPr>
          <a:xfrm>
            <a:off x="1558000" y="1549933"/>
            <a:ext cx="9180400" cy="2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sz="4533" i="1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3"/>
          </p:nvPr>
        </p:nvSpPr>
        <p:spPr>
          <a:xfrm>
            <a:off x="2903400" y="4819300"/>
            <a:ext cx="6809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4"/>
          </p:nvPr>
        </p:nvSpPr>
        <p:spPr>
          <a:xfrm>
            <a:off x="2903400" y="5178609"/>
            <a:ext cx="6809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2133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871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ighlight - BG green">
  <p:cSld name="Text Highlight - BG green">
    <p:bg>
      <p:bgPr>
        <a:solidFill>
          <a:srgbClr val="00A6A2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 txBox="1">
            <a:spLocks noGrp="1"/>
          </p:cNvSpPr>
          <p:nvPr>
            <p:ph type="subTitle" idx="1"/>
          </p:nvPr>
        </p:nvSpPr>
        <p:spPr>
          <a:xfrm>
            <a:off x="1090752" y="1106651"/>
            <a:ext cx="10004400" cy="2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sz="4533" i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07" name="Google Shape;707;p55"/>
          <p:cNvSpPr txBox="1">
            <a:spLocks noGrp="1"/>
          </p:cNvSpPr>
          <p:nvPr>
            <p:ph type="subTitle" idx="2"/>
          </p:nvPr>
        </p:nvSpPr>
        <p:spPr>
          <a:xfrm>
            <a:off x="2700200" y="4200449"/>
            <a:ext cx="6809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2133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08" name="Google Shape;708;p55"/>
          <p:cNvSpPr txBox="1">
            <a:spLocks noGrp="1"/>
          </p:cNvSpPr>
          <p:nvPr>
            <p:ph type="subTitle" idx="3"/>
          </p:nvPr>
        </p:nvSpPr>
        <p:spPr>
          <a:xfrm>
            <a:off x="2700200" y="4559759"/>
            <a:ext cx="68096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2133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09" name="Google Shape;709;p55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10" name="Google Shape;71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353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3 rows">
  <p:cSld name="Table 3 rows">
    <p:bg>
      <p:bgPr>
        <a:solidFill>
          <a:srgbClr val="FFFFF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/>
          <p:nvPr/>
        </p:nvSpPr>
        <p:spPr>
          <a:xfrm>
            <a:off x="6303633" y="0"/>
            <a:ext cx="3601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subTitle" idx="2"/>
          </p:nvPr>
        </p:nvSpPr>
        <p:spPr>
          <a:xfrm>
            <a:off x="1281300" y="914564"/>
            <a:ext cx="989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5067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32" name="Google Shape;432;p41"/>
          <p:cNvSpPr/>
          <p:nvPr/>
        </p:nvSpPr>
        <p:spPr>
          <a:xfrm>
            <a:off x="4555867" y="2082667"/>
            <a:ext cx="6622800" cy="11572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3048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p41"/>
          <p:cNvSpPr/>
          <p:nvPr/>
        </p:nvSpPr>
        <p:spPr>
          <a:xfrm rot="-2700000">
            <a:off x="4354195" y="2509663"/>
            <a:ext cx="303208" cy="3032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5">
            <a:alphaModFix/>
          </a:blip>
          <a:srcRect l="23562" r="13937"/>
          <a:stretch/>
        </p:blipFill>
        <p:spPr>
          <a:xfrm>
            <a:off x="1682733" y="2082667"/>
            <a:ext cx="2776600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1017671" y="2080165"/>
            <a:ext cx="1157200" cy="11572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6" name="Google Shape;436;p41"/>
          <p:cNvPicPr preferRelativeResize="0"/>
          <p:nvPr/>
        </p:nvPicPr>
        <p:blipFill rotWithShape="1">
          <a:blip r:embed="rId5">
            <a:alphaModFix/>
          </a:blip>
          <a:srcRect r="67273"/>
          <a:stretch/>
        </p:blipFill>
        <p:spPr>
          <a:xfrm>
            <a:off x="996800" y="2082667"/>
            <a:ext cx="1453933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/>
          <p:nvPr/>
        </p:nvSpPr>
        <p:spPr>
          <a:xfrm rot="-2700000">
            <a:off x="4352135" y="2553505"/>
            <a:ext cx="215527" cy="215527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41"/>
          <p:cNvSpPr/>
          <p:nvPr/>
        </p:nvSpPr>
        <p:spPr>
          <a:xfrm>
            <a:off x="4555867" y="3341067"/>
            <a:ext cx="6622800" cy="11572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3048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41"/>
          <p:cNvSpPr/>
          <p:nvPr/>
        </p:nvSpPr>
        <p:spPr>
          <a:xfrm rot="-2700000">
            <a:off x="4354195" y="3768063"/>
            <a:ext cx="303208" cy="3032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6">
            <a:alphaModFix/>
          </a:blip>
          <a:srcRect l="18750" r="18749"/>
          <a:stretch/>
        </p:blipFill>
        <p:spPr>
          <a:xfrm>
            <a:off x="1682733" y="3341067"/>
            <a:ext cx="2776600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/>
          <p:nvPr/>
        </p:nvSpPr>
        <p:spPr>
          <a:xfrm>
            <a:off x="1017671" y="3338565"/>
            <a:ext cx="1157200" cy="11572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2" name="Google Shape;442;p41"/>
          <p:cNvPicPr preferRelativeResize="0"/>
          <p:nvPr/>
        </p:nvPicPr>
        <p:blipFill rotWithShape="1">
          <a:blip r:embed="rId6">
            <a:alphaModFix/>
          </a:blip>
          <a:srcRect r="67273"/>
          <a:stretch/>
        </p:blipFill>
        <p:spPr>
          <a:xfrm>
            <a:off x="996800" y="3341067"/>
            <a:ext cx="1453933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/>
          <p:nvPr/>
        </p:nvSpPr>
        <p:spPr>
          <a:xfrm rot="-2700000">
            <a:off x="4352135" y="3811905"/>
            <a:ext cx="215527" cy="215527"/>
          </a:xfrm>
          <a:prstGeom prst="rect">
            <a:avLst/>
          </a:prstGeom>
          <a:solidFill>
            <a:srgbClr val="FF000E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41"/>
          <p:cNvSpPr/>
          <p:nvPr/>
        </p:nvSpPr>
        <p:spPr>
          <a:xfrm>
            <a:off x="4555867" y="4599467"/>
            <a:ext cx="6622800" cy="11572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3048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41"/>
          <p:cNvSpPr/>
          <p:nvPr/>
        </p:nvSpPr>
        <p:spPr>
          <a:xfrm rot="-2700000">
            <a:off x="4354195" y="5026463"/>
            <a:ext cx="303208" cy="3032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6" name="Google Shape;446;p41"/>
          <p:cNvPicPr preferRelativeResize="0"/>
          <p:nvPr/>
        </p:nvPicPr>
        <p:blipFill rotWithShape="1">
          <a:blip r:embed="rId7">
            <a:alphaModFix/>
          </a:blip>
          <a:srcRect l="18750" r="18749"/>
          <a:stretch/>
        </p:blipFill>
        <p:spPr>
          <a:xfrm>
            <a:off x="1682733" y="4599467"/>
            <a:ext cx="2776600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/>
          <p:nvPr/>
        </p:nvSpPr>
        <p:spPr>
          <a:xfrm rot="-2700000">
            <a:off x="4352135" y="5070305"/>
            <a:ext cx="215527" cy="215527"/>
          </a:xfrm>
          <a:prstGeom prst="rect">
            <a:avLst/>
          </a:prstGeom>
          <a:solidFill>
            <a:srgbClr val="008E8B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7">
            <a:alphaModFix/>
          </a:blip>
          <a:srcRect r="67273"/>
          <a:stretch/>
        </p:blipFill>
        <p:spPr>
          <a:xfrm>
            <a:off x="996800" y="4599467"/>
            <a:ext cx="1453933" cy="11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>
            <a:spLocks noGrp="1"/>
          </p:cNvSpPr>
          <p:nvPr>
            <p:ph type="subTitle" idx="3"/>
          </p:nvPr>
        </p:nvSpPr>
        <p:spPr>
          <a:xfrm>
            <a:off x="4830267" y="2381433"/>
            <a:ext cx="60760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0" name="Google Shape;450;p41"/>
          <p:cNvSpPr txBox="1">
            <a:spLocks noGrp="1"/>
          </p:cNvSpPr>
          <p:nvPr>
            <p:ph type="subTitle" idx="4"/>
          </p:nvPr>
        </p:nvSpPr>
        <p:spPr>
          <a:xfrm>
            <a:off x="1398367" y="2381433"/>
            <a:ext cx="2835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subTitle" idx="5"/>
          </p:nvPr>
        </p:nvSpPr>
        <p:spPr>
          <a:xfrm>
            <a:off x="4830267" y="3665507"/>
            <a:ext cx="60760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2" name="Google Shape;452;p41"/>
          <p:cNvSpPr txBox="1">
            <a:spLocks noGrp="1"/>
          </p:cNvSpPr>
          <p:nvPr>
            <p:ph type="subTitle" idx="6"/>
          </p:nvPr>
        </p:nvSpPr>
        <p:spPr>
          <a:xfrm>
            <a:off x="1398367" y="3665512"/>
            <a:ext cx="2835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7"/>
          </p:nvPr>
        </p:nvSpPr>
        <p:spPr>
          <a:xfrm>
            <a:off x="4830267" y="4910869"/>
            <a:ext cx="60760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4" name="Google Shape;454;p41"/>
          <p:cNvSpPr txBox="1">
            <a:spLocks noGrp="1"/>
          </p:cNvSpPr>
          <p:nvPr>
            <p:ph type="subTitle" idx="8"/>
          </p:nvPr>
        </p:nvSpPr>
        <p:spPr>
          <a:xfrm>
            <a:off x="1398367" y="4910879"/>
            <a:ext cx="2835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8737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87B71-0454-1C2F-737C-762554C7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A9334-2AC6-3C3C-430D-F1C019D3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9FBB0C-50A4-08E1-A775-C532CC3F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35DAA-2BB2-CB8A-53C1-14193D3D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930BD9-B015-F685-75C1-017BA22B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2395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yramid Chart - 3 steps">
  <p:cSld name="Pyramid Chart - 3 steps"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/>
          <p:nvPr/>
        </p:nvSpPr>
        <p:spPr>
          <a:xfrm rot="5400000" flipH="1">
            <a:off x="6392037" y="137286"/>
            <a:ext cx="1252112" cy="5043727"/>
          </a:xfrm>
          <a:prstGeom prst="flowChartManualInpu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11" name="Google Shape;51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sz="1067"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7" name="Google Shape;517;p44"/>
          <p:cNvSpPr txBox="1">
            <a:spLocks noGrp="1"/>
          </p:cNvSpPr>
          <p:nvPr>
            <p:ph type="subTitle" idx="2"/>
          </p:nvPr>
        </p:nvSpPr>
        <p:spPr>
          <a:xfrm>
            <a:off x="1281300" y="914564"/>
            <a:ext cx="9897200" cy="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5067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18" name="Google Shape;518;p44"/>
          <p:cNvSpPr/>
          <p:nvPr/>
        </p:nvSpPr>
        <p:spPr>
          <a:xfrm rot="5400000" flipH="1">
            <a:off x="7142449" y="1388822"/>
            <a:ext cx="1261033" cy="5043727"/>
          </a:xfrm>
          <a:prstGeom prst="flowChartManualInput">
            <a:avLst/>
          </a:prstGeom>
          <a:solidFill>
            <a:srgbClr val="FF32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44"/>
          <p:cNvSpPr/>
          <p:nvPr/>
        </p:nvSpPr>
        <p:spPr>
          <a:xfrm rot="5400000" flipH="1">
            <a:off x="7757870" y="2640271"/>
            <a:ext cx="1261033" cy="5043727"/>
          </a:xfrm>
          <a:prstGeom prst="flowChartManualInput">
            <a:avLst/>
          </a:prstGeom>
          <a:solidFill>
            <a:srgbClr val="00AC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0" name="Google Shape;520;p44"/>
          <p:cNvSpPr/>
          <p:nvPr/>
        </p:nvSpPr>
        <p:spPr>
          <a:xfrm>
            <a:off x="3445834" y="2029034"/>
            <a:ext cx="1821533" cy="1253300"/>
          </a:xfrm>
          <a:custGeom>
            <a:avLst/>
            <a:gdLst/>
            <a:ahLst/>
            <a:cxnLst/>
            <a:rect l="l" t="t" r="r" b="b"/>
            <a:pathLst>
              <a:path w="54646" h="37599" extrusionOk="0">
                <a:moveTo>
                  <a:pt x="0" y="0"/>
                </a:moveTo>
                <a:lnTo>
                  <a:pt x="32572" y="212"/>
                </a:lnTo>
                <a:lnTo>
                  <a:pt x="54646" y="37585"/>
                </a:lnTo>
                <a:lnTo>
                  <a:pt x="21731" y="37599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</p:sp>
      <p:sp>
        <p:nvSpPr>
          <p:cNvPr id="521" name="Google Shape;521;p44"/>
          <p:cNvSpPr/>
          <p:nvPr/>
        </p:nvSpPr>
        <p:spPr>
          <a:xfrm>
            <a:off x="4170133" y="3278001"/>
            <a:ext cx="1740867" cy="1257567"/>
          </a:xfrm>
          <a:custGeom>
            <a:avLst/>
            <a:gdLst/>
            <a:ahLst/>
            <a:cxnLst/>
            <a:rect l="l" t="t" r="r" b="b"/>
            <a:pathLst>
              <a:path w="52226" h="37727" extrusionOk="0">
                <a:moveTo>
                  <a:pt x="0" y="129"/>
                </a:moveTo>
                <a:lnTo>
                  <a:pt x="32800" y="0"/>
                </a:lnTo>
                <a:lnTo>
                  <a:pt x="52226" y="37363"/>
                </a:lnTo>
                <a:lnTo>
                  <a:pt x="21731" y="37727"/>
                </a:lnTo>
                <a:close/>
              </a:path>
            </a:pathLst>
          </a:custGeom>
          <a:solidFill>
            <a:srgbClr val="D82833"/>
          </a:solidFill>
          <a:ln>
            <a:noFill/>
          </a:ln>
        </p:spPr>
      </p:sp>
      <p:sp>
        <p:nvSpPr>
          <p:cNvPr id="522" name="Google Shape;522;p44"/>
          <p:cNvSpPr/>
          <p:nvPr/>
        </p:nvSpPr>
        <p:spPr>
          <a:xfrm>
            <a:off x="4898467" y="4523767"/>
            <a:ext cx="1719800" cy="1265067"/>
          </a:xfrm>
          <a:custGeom>
            <a:avLst/>
            <a:gdLst/>
            <a:ahLst/>
            <a:cxnLst/>
            <a:rect l="l" t="t" r="r" b="b"/>
            <a:pathLst>
              <a:path w="51594" h="37952" extrusionOk="0">
                <a:moveTo>
                  <a:pt x="0" y="353"/>
                </a:moveTo>
                <a:lnTo>
                  <a:pt x="30396" y="0"/>
                </a:lnTo>
                <a:lnTo>
                  <a:pt x="51594" y="37841"/>
                </a:lnTo>
                <a:lnTo>
                  <a:pt x="21731" y="37952"/>
                </a:lnTo>
                <a:close/>
              </a:path>
            </a:pathLst>
          </a:custGeom>
          <a:solidFill>
            <a:srgbClr val="3A8182"/>
          </a:solidFill>
          <a:ln>
            <a:noFill/>
          </a:ln>
        </p:spPr>
      </p:sp>
      <p:sp>
        <p:nvSpPr>
          <p:cNvPr id="523" name="Google Shape;523;p44"/>
          <p:cNvSpPr/>
          <p:nvPr/>
        </p:nvSpPr>
        <p:spPr>
          <a:xfrm>
            <a:off x="1281317" y="2031453"/>
            <a:ext cx="4339031" cy="3763703"/>
          </a:xfrm>
          <a:custGeom>
            <a:avLst/>
            <a:gdLst/>
            <a:ahLst/>
            <a:cxnLst/>
            <a:rect l="l" t="t" r="r" b="b"/>
            <a:pathLst>
              <a:path w="117155" h="101621" extrusionOk="0">
                <a:moveTo>
                  <a:pt x="58642" y="0"/>
                </a:moveTo>
                <a:lnTo>
                  <a:pt x="117155" y="101397"/>
                </a:lnTo>
                <a:lnTo>
                  <a:pt x="0" y="10162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524" name="Google Shape;52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9920" y="2454356"/>
            <a:ext cx="409565" cy="40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4285" y="3702692"/>
            <a:ext cx="409567" cy="40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1870" y="4896841"/>
            <a:ext cx="409567" cy="409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875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-02">
  <p:cSld name="Thanks -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1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sz="1067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8" name="Google Shape;74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00" y="2812433"/>
            <a:ext cx="2850403" cy="799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54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81024-07BE-2993-EE88-90D86506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C75492-7B0D-683E-CADF-5F6A726D5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FE670-30CE-126F-49F4-9112AA8E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EC123-A513-8491-3CD4-0878EA39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A82063-599E-2FAC-4CDB-D484B661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398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D9256-7F41-503F-1845-A5547516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911114-412F-C17C-B413-7CAAF3765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801486-D300-2FB4-87F9-DD783CD3C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88C2DF-ADD8-3A5B-789E-29C2FE15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EA5D2D-E8A6-B4A1-70C0-9FD19868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C53D78-0749-30F3-9AF3-DD015B98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91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668BD-0041-361D-801C-F1A7BA4A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82A529-98C3-B160-267D-B7F6416A0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9BEA8A-8997-3965-E7B1-DB7C2B7AD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FA18D4-AF1E-214D-C4B7-FB3105F18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AF10D21-7597-9A2D-07D3-1208271F9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AC7770-AE0C-7106-EF23-3A825842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6549C3-200B-2A72-B5F8-C49DC224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4D7AAE-ECC8-DA4A-47F9-544144BA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157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2353E-36AE-EEE2-DABF-354CC898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248953-0E70-6598-F15E-7DB5E192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8A7178-9377-4528-1F09-8637858A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7DC631-6A38-CEE7-C634-E1C39676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2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F97EDE-5B4D-36F8-4CCF-644BF33F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59001A4-6EB1-9393-F745-962A707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F8AFB8-9D54-0F9B-1CCB-13E470B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373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DB47-645E-85EA-91EA-76441890E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B2F0E0-9D01-0454-CD39-670A8E53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548433-2B36-98EA-F5C0-C4B19D7C5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BAEEE4-148F-A580-D7B6-5F19B96D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5BBD6F-AFBF-0EBF-FF4C-7DAC598C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DA821E-902A-A13E-25FD-E176F53F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607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301C4-AE73-2993-BC13-81A4EBAB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898662-96A0-2BD8-326E-D1981C415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1C9809-A38B-EDD1-CBD1-7293847B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955E99-1CE9-758B-25E7-9A4FCD7C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18C77-14E5-A43E-9198-0AD77110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386A5B-683A-D2C2-EEE1-77338690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520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85CD637-0484-B66B-04A2-C8373B0A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D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4C2442-CE73-1493-D019-59CD0D6E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D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4A5D49-136B-D2A2-03BA-33E1CFFA2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51E03-048C-4DA9-A137-6F8426FA1E22}" type="datetimeFigureOut">
              <a:rPr lang="en-DE" smtClean="0"/>
              <a:t>20.08.23</a:t>
            </a:fld>
            <a:endParaRPr lang="en-D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42D7A4-F8AE-3344-CFD1-E52428FE4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880F60-FA31-30A2-A7A9-3475E4488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1C5B8-8A8D-491C-A927-CCDBE25FC8CA}" type="slidenum">
              <a:rPr lang="en-DE" smtClean="0"/>
              <a:t>‹#›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90AFF-D183-2495-7E95-53D3CCFE0A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758488" y="64592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DE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166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allankelly.net/archives/628/testing-triangles-pyramids-and-circl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jonkruger.com/blog/2012/02/20/when-acceptance-tests-are-better-than-unit-tests/" TargetMode="External"/><Relationship Id="rId5" Type="http://schemas.openxmlformats.org/officeDocument/2006/relationships/hyperlink" Target="https://medium.com/capgemini-microsoft-team/what-is-test-driven-development-4a14bb69463a" TargetMode="External"/><Relationship Id="rId4" Type="http://schemas.openxmlformats.org/officeDocument/2006/relationships/hyperlink" Target="https://docs.localstack.cloud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31" y="-203199"/>
            <a:ext cx="12247265" cy="81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26"/>
          <p:cNvSpPr txBox="1">
            <a:spLocks noGrp="1"/>
          </p:cNvSpPr>
          <p:nvPr>
            <p:ph type="subTitle" idx="2"/>
          </p:nvPr>
        </p:nvSpPr>
        <p:spPr>
          <a:xfrm>
            <a:off x="1880300" y="1814633"/>
            <a:ext cx="8431600" cy="1735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endParaRPr dirty="0">
              <a:solidFill>
                <a:schemeClr val="lt1"/>
              </a:solidFill>
            </a:endParaRPr>
          </a:p>
          <a:p>
            <a:pPr marL="0" indent="0"/>
            <a:r>
              <a:rPr lang="de-DE" dirty="0">
                <a:solidFill>
                  <a:schemeClr val="lt1"/>
                </a:solidFill>
              </a:rPr>
              <a:t>TEST DE INTEGRACION AWS CON LOCALSTACK</a:t>
            </a:r>
            <a:endParaRPr dirty="0"/>
          </a:p>
        </p:txBody>
      </p:sp>
      <p:sp>
        <p:nvSpPr>
          <p:cNvPr id="1437" name="Google Shape;1437;p126"/>
          <p:cNvSpPr txBox="1"/>
          <p:nvPr/>
        </p:nvSpPr>
        <p:spPr>
          <a:xfrm>
            <a:off x="3751168" y="3903933"/>
            <a:ext cx="4634400" cy="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DE" sz="2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FEDERICO DOBAL</a:t>
            </a:r>
            <a:endParaRPr sz="2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8" name="Google Shape;143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019" y="5792068"/>
            <a:ext cx="410869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26"/>
          <p:cNvSpPr/>
          <p:nvPr/>
        </p:nvSpPr>
        <p:spPr>
          <a:xfrm>
            <a:off x="3751168" y="3903933"/>
            <a:ext cx="4634400" cy="678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Integración con la DB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Época</a:t>
            </a:r>
            <a:r>
              <a:rPr lang="de-DE" dirty="0"/>
              <a:t> </a:t>
            </a:r>
            <a:r>
              <a:rPr lang="de-DE" dirty="0" err="1"/>
              <a:t>dorada</a:t>
            </a:r>
            <a:r>
              <a:rPr lang="de-DE" dirty="0"/>
              <a:t> de los </a:t>
            </a:r>
            <a:r>
              <a:rPr lang="de-DE" dirty="0" err="1"/>
              <a:t>monolitos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52196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Integración con otros sistemas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Équipos</a:t>
            </a:r>
            <a:r>
              <a:rPr lang="de-DE" dirty="0"/>
              <a:t> a </a:t>
            </a:r>
            <a:r>
              <a:rPr lang="de-DE" dirty="0" err="1"/>
              <a:t>cargo</a:t>
            </a:r>
            <a:r>
              <a:rPr lang="de-DE" dirty="0"/>
              <a:t> de </a:t>
            </a:r>
            <a:r>
              <a:rPr lang="de-DE" dirty="0" err="1"/>
              <a:t>otros</a:t>
            </a:r>
            <a:r>
              <a:rPr lang="de-DE" dirty="0"/>
              <a:t> </a:t>
            </a:r>
            <a:r>
              <a:rPr lang="de-DE" dirty="0" err="1"/>
              <a:t>sistemas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91574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Integración de APIs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Arquitecturas</a:t>
            </a:r>
            <a:r>
              <a:rPr lang="de-DE" dirty="0"/>
              <a:t> de </a:t>
            </a:r>
            <a:r>
              <a:rPr lang="de-DE" dirty="0" err="1"/>
              <a:t>microservicios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642320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Integración con servicios en el cloud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Servicios</a:t>
            </a:r>
            <a:r>
              <a:rPr lang="de-DE" dirty="0"/>
              <a:t> </a:t>
            </a:r>
            <a:r>
              <a:rPr lang="de-DE" dirty="0" err="1"/>
              <a:t>alojados</a:t>
            </a:r>
            <a:r>
              <a:rPr lang="de-DE" dirty="0"/>
              <a:t> en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115233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de-DE" dirty="0" err="1"/>
              <a:t>Objetivo</a:t>
            </a:r>
            <a:r>
              <a:rPr lang="de-DE" dirty="0"/>
              <a:t> de los </a:t>
            </a:r>
            <a:r>
              <a:rPr lang="de-DE" dirty="0" err="1"/>
              <a:t>tests</a:t>
            </a:r>
            <a:r>
              <a:rPr lang="de-DE" dirty="0"/>
              <a:t> de </a:t>
            </a:r>
            <a:r>
              <a:rPr lang="de-DE" dirty="0" err="1"/>
              <a:t>integración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6419557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Definir</a:t>
            </a:r>
            <a:endParaRPr lang="de-DE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servicios</a:t>
            </a:r>
            <a:r>
              <a:rPr lang="de-DE" dirty="0"/>
              <a:t> </a:t>
            </a:r>
            <a:r>
              <a:rPr lang="de-DE" dirty="0" err="1"/>
              <a:t>dependientes</a:t>
            </a:r>
            <a:endParaRPr lang="de-DE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objectivo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Estrategia</a:t>
            </a:r>
            <a:r>
              <a:rPr lang="de-DE" dirty="0"/>
              <a:t> de </a:t>
            </a:r>
            <a:r>
              <a:rPr lang="de-DE" dirty="0" err="1"/>
              <a:t>mock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327537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Definición del problema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14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75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884" name="Google Shape;1884;p175"/>
          <p:cNvSpPr txBox="1">
            <a:spLocks noGrp="1"/>
          </p:cNvSpPr>
          <p:nvPr>
            <p:ph type="subTitle" idx="3"/>
          </p:nvPr>
        </p:nvSpPr>
        <p:spPr>
          <a:xfrm>
            <a:off x="4830267" y="2367145"/>
            <a:ext cx="60760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Debemos generar tests de integración para un servicio/API dada</a:t>
            </a:r>
            <a:endParaRPr dirty="0"/>
          </a:p>
        </p:txBody>
      </p:sp>
      <p:sp>
        <p:nvSpPr>
          <p:cNvPr id="1885" name="Google Shape;1885;p175"/>
          <p:cNvSpPr txBox="1">
            <a:spLocks noGrp="1"/>
          </p:cNvSpPr>
          <p:nvPr>
            <p:ph type="subTitle" idx="4"/>
          </p:nvPr>
        </p:nvSpPr>
        <p:spPr>
          <a:xfrm>
            <a:off x="1398367" y="2367145"/>
            <a:ext cx="2835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Objetivo</a:t>
            </a:r>
            <a:endParaRPr dirty="0"/>
          </a:p>
        </p:txBody>
      </p:sp>
      <p:sp>
        <p:nvSpPr>
          <p:cNvPr id="1886" name="Google Shape;1886;p175"/>
          <p:cNvSpPr txBox="1">
            <a:spLocks noGrp="1"/>
          </p:cNvSpPr>
          <p:nvPr>
            <p:ph type="subTitle" idx="5"/>
          </p:nvPr>
        </p:nvSpPr>
        <p:spPr>
          <a:xfrm>
            <a:off x="4830267" y="3651219"/>
            <a:ext cx="60760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Existen de 1 a N servicios dependientes</a:t>
            </a:r>
          </a:p>
        </p:txBody>
      </p:sp>
      <p:sp>
        <p:nvSpPr>
          <p:cNvPr id="1887" name="Google Shape;1887;p175"/>
          <p:cNvSpPr txBox="1">
            <a:spLocks noGrp="1"/>
          </p:cNvSpPr>
          <p:nvPr>
            <p:ph type="subTitle" idx="6"/>
          </p:nvPr>
        </p:nvSpPr>
        <p:spPr>
          <a:xfrm>
            <a:off x="1398367" y="3651224"/>
            <a:ext cx="2835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Serivicios dependientes</a:t>
            </a:r>
            <a:endParaRPr dirty="0"/>
          </a:p>
        </p:txBody>
      </p:sp>
      <p:sp>
        <p:nvSpPr>
          <p:cNvPr id="1888" name="Google Shape;1888;p175"/>
          <p:cNvSpPr txBox="1">
            <a:spLocks noGrp="1"/>
          </p:cNvSpPr>
          <p:nvPr>
            <p:ph type="subTitle" idx="7"/>
          </p:nvPr>
        </p:nvSpPr>
        <p:spPr>
          <a:xfrm>
            <a:off x="4830267" y="4896581"/>
            <a:ext cx="60760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Subconjunto de los servicios dependientes estan en la nube(AWS)</a:t>
            </a:r>
            <a:endParaRPr dirty="0"/>
          </a:p>
        </p:txBody>
      </p:sp>
      <p:sp>
        <p:nvSpPr>
          <p:cNvPr id="1889" name="Google Shape;1889;p175"/>
          <p:cNvSpPr txBox="1">
            <a:spLocks noGrp="1"/>
          </p:cNvSpPr>
          <p:nvPr>
            <p:ph type="subTitle" idx="8"/>
          </p:nvPr>
        </p:nvSpPr>
        <p:spPr>
          <a:xfrm>
            <a:off x="1398367" y="4896591"/>
            <a:ext cx="2835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Cloud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pic>
        <p:nvPicPr>
          <p:cNvPr id="9" name="Picture 8" descr="DIagrama de la API">
            <a:extLst>
              <a:ext uri="{FF2B5EF4-FFF2-40B4-BE49-F238E27FC236}">
                <a16:creationId xmlns:a16="http://schemas.microsoft.com/office/drawing/2014/main" id="{CD291C73-018A-C0F6-DF86-1B548BD8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368300"/>
            <a:ext cx="7772400" cy="58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Localstack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100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7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720" name="Google Shape;1720;p157"/>
          <p:cNvSpPr txBox="1">
            <a:spLocks noGrp="1"/>
          </p:cNvSpPr>
          <p:nvPr>
            <p:ph type="subTitle" idx="2"/>
          </p:nvPr>
        </p:nvSpPr>
        <p:spPr>
          <a:xfrm>
            <a:off x="1558000" y="1549933"/>
            <a:ext cx="9180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A fully functional local cloud stack. Develop and test your cloud and serverless apps offline!</a:t>
            </a:r>
          </a:p>
        </p:txBody>
      </p:sp>
      <p:sp>
        <p:nvSpPr>
          <p:cNvPr id="1721" name="Google Shape;1721;p157"/>
          <p:cNvSpPr txBox="1">
            <a:spLocks noGrp="1"/>
          </p:cNvSpPr>
          <p:nvPr>
            <p:ph type="subTitle" idx="3"/>
          </p:nvPr>
        </p:nvSpPr>
        <p:spPr>
          <a:xfrm>
            <a:off x="2903400" y="4819300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Localstack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19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40"/>
          <p:cNvSpPr txBox="1">
            <a:spLocks noGrp="1"/>
          </p:cNvSpPr>
          <p:nvPr>
            <p:ph type="subTitle" idx="1"/>
          </p:nvPr>
        </p:nvSpPr>
        <p:spPr>
          <a:xfrm>
            <a:off x="5082601" y="1566483"/>
            <a:ext cx="491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b="1" dirty="0"/>
              <a:t>Presentación personal</a:t>
            </a:r>
            <a:endParaRPr b="1" dirty="0"/>
          </a:p>
        </p:txBody>
      </p:sp>
      <p:sp>
        <p:nvSpPr>
          <p:cNvPr id="1539" name="Google Shape;1539;p140"/>
          <p:cNvSpPr txBox="1">
            <a:spLocks noGrp="1"/>
          </p:cNvSpPr>
          <p:nvPr>
            <p:ph type="subTitle" idx="2"/>
          </p:nvPr>
        </p:nvSpPr>
        <p:spPr>
          <a:xfrm>
            <a:off x="5082601" y="2455263"/>
            <a:ext cx="491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Tests de integración</a:t>
            </a:r>
            <a:endParaRPr dirty="0"/>
          </a:p>
        </p:txBody>
      </p:sp>
      <p:sp>
        <p:nvSpPr>
          <p:cNvPr id="1540" name="Google Shape;1540;p140"/>
          <p:cNvSpPr txBox="1">
            <a:spLocks noGrp="1"/>
          </p:cNvSpPr>
          <p:nvPr>
            <p:ph type="subTitle" idx="3"/>
          </p:nvPr>
        </p:nvSpPr>
        <p:spPr>
          <a:xfrm>
            <a:off x="5082601" y="3407909"/>
            <a:ext cx="491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Localstack</a:t>
            </a:r>
            <a:endParaRPr dirty="0"/>
          </a:p>
        </p:txBody>
      </p:sp>
      <p:sp>
        <p:nvSpPr>
          <p:cNvPr id="1541" name="Google Shape;1541;p140"/>
          <p:cNvSpPr txBox="1">
            <a:spLocks noGrp="1"/>
          </p:cNvSpPr>
          <p:nvPr>
            <p:ph type="subTitle" idx="4"/>
          </p:nvPr>
        </p:nvSpPr>
        <p:spPr>
          <a:xfrm>
            <a:off x="5082601" y="4361288"/>
            <a:ext cx="491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Demo</a:t>
            </a:r>
            <a:endParaRPr dirty="0"/>
          </a:p>
        </p:txBody>
      </p:sp>
      <p:sp>
        <p:nvSpPr>
          <p:cNvPr id="1542" name="Google Shape;1542;p140"/>
          <p:cNvSpPr txBox="1">
            <a:spLocks noGrp="1"/>
          </p:cNvSpPr>
          <p:nvPr>
            <p:ph type="subTitle" idx="5"/>
          </p:nvPr>
        </p:nvSpPr>
        <p:spPr>
          <a:xfrm>
            <a:off x="5082601" y="5314652"/>
            <a:ext cx="491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Conclusión</a:t>
            </a:r>
            <a:endParaRPr dirty="0"/>
          </a:p>
        </p:txBody>
      </p:sp>
      <p:sp>
        <p:nvSpPr>
          <p:cNvPr id="1543" name="Google Shape;1543;p140"/>
          <p:cNvSpPr txBox="1">
            <a:spLocks noGrp="1"/>
          </p:cNvSpPr>
          <p:nvPr>
            <p:ph type="subTitle" idx="6"/>
          </p:nvPr>
        </p:nvSpPr>
        <p:spPr>
          <a:xfrm>
            <a:off x="293533" y="6261900"/>
            <a:ext cx="3670800" cy="67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FEDE DOBAL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DE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</a:t>
            </a:r>
            <a:r>
              <a:rPr lang="de-DE" dirty="0" err="1"/>
              <a:t>Puedo</a:t>
            </a:r>
            <a:r>
              <a:rPr lang="de-DE" dirty="0"/>
              <a:t> </a:t>
            </a:r>
            <a:r>
              <a:rPr lang="de-DE" dirty="0" err="1"/>
              <a:t>usar</a:t>
            </a:r>
            <a:r>
              <a:rPr lang="de-DE" dirty="0"/>
              <a:t> AWS CLI?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sz="12000" dirty="0">
                <a:effectLst/>
                <a:latin typeface="Helvetica Neue" panose="02000503000000020004" pitchFamily="2" charset="0"/>
              </a:rPr>
              <a:t>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43660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DE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</a:t>
            </a:r>
            <a:r>
              <a:rPr lang="de-DE" dirty="0" err="1"/>
              <a:t>Puedo</a:t>
            </a:r>
            <a:r>
              <a:rPr lang="de-DE" dirty="0"/>
              <a:t> </a:t>
            </a:r>
            <a:r>
              <a:rPr lang="de-DE" dirty="0" err="1"/>
              <a:t>usar</a:t>
            </a:r>
            <a:r>
              <a:rPr lang="de-DE" dirty="0"/>
              <a:t> TF?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sz="12000" dirty="0">
                <a:effectLst/>
                <a:latin typeface="Helvetica Neue" panose="02000503000000020004" pitchFamily="2" charset="0"/>
              </a:rPr>
              <a:t>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22937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DE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</a:t>
            </a:r>
            <a:r>
              <a:rPr lang="de-DE" dirty="0" err="1"/>
              <a:t>Puedo</a:t>
            </a:r>
            <a:r>
              <a:rPr lang="de-DE" dirty="0"/>
              <a:t> </a:t>
            </a:r>
            <a:r>
              <a:rPr lang="de-DE" dirty="0" err="1"/>
              <a:t>usar</a:t>
            </a:r>
            <a:r>
              <a:rPr lang="de-DE" dirty="0"/>
              <a:t> SDK?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sz="12000" dirty="0">
                <a:effectLst/>
                <a:latin typeface="Helvetica Neue" panose="02000503000000020004" pitchFamily="2" charset="0"/>
              </a:rPr>
              <a:t>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64808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DE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</a:t>
            </a:r>
            <a:r>
              <a:rPr lang="de-DE" dirty="0" err="1"/>
              <a:t>Puedo</a:t>
            </a:r>
            <a:r>
              <a:rPr lang="de-DE" dirty="0"/>
              <a:t> </a:t>
            </a:r>
            <a:r>
              <a:rPr lang="de-DE" dirty="0" err="1"/>
              <a:t>usar</a:t>
            </a:r>
            <a:r>
              <a:rPr lang="de-DE" dirty="0"/>
              <a:t> SAM?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sz="12000" dirty="0">
                <a:effectLst/>
                <a:latin typeface="Helvetica Neue" panose="02000503000000020004" pitchFamily="2" charset="0"/>
              </a:rPr>
              <a:t>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113396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DE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</a:t>
            </a:r>
            <a:r>
              <a:rPr lang="de-DE" dirty="0" err="1"/>
              <a:t>Puedo</a:t>
            </a:r>
            <a:r>
              <a:rPr lang="de-DE" dirty="0"/>
              <a:t> </a:t>
            </a:r>
            <a:r>
              <a:rPr lang="de-DE" dirty="0" err="1"/>
              <a:t>usar</a:t>
            </a:r>
            <a:r>
              <a:rPr lang="de-DE" dirty="0"/>
              <a:t> </a:t>
            </a:r>
            <a:r>
              <a:rPr lang="de-DE" dirty="0" err="1"/>
              <a:t>Serverless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sz="12000" dirty="0">
                <a:effectLst/>
                <a:latin typeface="Helvetica Neue" panose="02000503000000020004" pitchFamily="2" charset="0"/>
              </a:rPr>
              <a:t>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302405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131600" y="930389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de-DE" dirty="0" err="1"/>
              <a:t>Cobertura</a:t>
            </a:r>
            <a:r>
              <a:rPr lang="de-DE" dirty="0"/>
              <a:t> de </a:t>
            </a:r>
            <a:r>
              <a:rPr lang="de-DE" dirty="0" err="1"/>
              <a:t>servicios</a:t>
            </a:r>
            <a:r>
              <a:rPr lang="de-DE" dirty="0"/>
              <a:t> de AWS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336663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457200" lvl="1" indent="0"/>
            <a:r>
              <a:rPr lang="en-GB" dirty="0">
                <a:effectLst/>
                <a:latin typeface="Helvetica Neue" panose="02000503000000020004" pitchFamily="2" charset="0"/>
              </a:rPr>
              <a:t>https://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docs.localstack.cloud</a:t>
            </a:r>
            <a:r>
              <a:rPr lang="en-GB" dirty="0">
                <a:effectLst/>
                <a:latin typeface="Helvetica Neue" panose="02000503000000020004" pitchFamily="2" charset="0"/>
              </a:rPr>
              <a:t>/user-guide/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aws</a:t>
            </a:r>
            <a:r>
              <a:rPr lang="en-GB" dirty="0">
                <a:effectLst/>
                <a:latin typeface="Helvetica Neue" panose="02000503000000020004" pitchFamily="2" charset="0"/>
              </a:rPr>
              <a:t>/feature-coverage/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213886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de-DE" dirty="0"/>
              <a:t>CI/CD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292107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 Neue" panose="02000503000000020004" pitchFamily="2" charset="0"/>
              </a:rPr>
              <a:t>CircleCI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 Neue" panose="02000503000000020004" pitchFamily="2" charset="0"/>
              </a:rPr>
              <a:t>DroneCI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 Neue" panose="02000503000000020004" pitchFamily="2" charset="0"/>
              </a:rPr>
              <a:t>Travis 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3" name="Google Shape;1679;p152">
            <a:extLst>
              <a:ext uri="{FF2B5EF4-FFF2-40B4-BE49-F238E27FC236}">
                <a16:creationId xmlns:a16="http://schemas.microsoft.com/office/drawing/2014/main" id="{5224D27A-0945-2948-9E9D-506E16EB4310}"/>
              </a:ext>
            </a:extLst>
          </p:cNvPr>
          <p:cNvSpPr txBox="1">
            <a:spLocks/>
          </p:cNvSpPr>
          <p:nvPr/>
        </p:nvSpPr>
        <p:spPr>
          <a:xfrm>
            <a:off x="6986578" y="2102009"/>
            <a:ext cx="2921070" cy="279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0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kern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 Neue" panose="02000503000000020004" pitchFamily="2" charset="0"/>
              </a:rPr>
              <a:t>Gitlab 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 Neue" panose="02000503000000020004" pitchFamily="2" charset="0"/>
              </a:rPr>
              <a:t>Harness 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 Neue" panose="02000503000000020004" pitchFamily="2" charset="0"/>
              </a:rPr>
              <a:t>Github</a:t>
            </a:r>
            <a:r>
              <a:rPr lang="en-GB" dirty="0">
                <a:effectLst/>
                <a:latin typeface="Helvetica Neue" panose="02000503000000020004" pitchFamily="2" charset="0"/>
              </a:rPr>
              <a:t>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3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de-DE" dirty="0" err="1"/>
              <a:t>Beneficios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1" y="2117805"/>
            <a:ext cx="5522401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 Neue" panose="02000503000000020004" pitchFamily="2" charset="0"/>
              </a:rPr>
              <a:t>Aprender</a:t>
            </a:r>
            <a:r>
              <a:rPr lang="en-GB" dirty="0">
                <a:effectLst/>
                <a:latin typeface="Helvetica Neue" panose="02000503000000020004" pitchFamily="2" charset="0"/>
              </a:rPr>
              <a:t> AWS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localmente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Helvetica Neue" panose="02000503000000020004" pitchFamily="2" charset="0"/>
              </a:rPr>
              <a:t>Desplegar</a:t>
            </a:r>
            <a:r>
              <a:rPr lang="en-GB" dirty="0">
                <a:latin typeface="Helvetica Neue" panose="02000503000000020004" pitchFamily="2" charset="0"/>
              </a:rPr>
              <a:t> </a:t>
            </a:r>
            <a:r>
              <a:rPr lang="en-GB" dirty="0" err="1">
                <a:latin typeface="Helvetica Neue" panose="02000503000000020004" pitchFamily="2" charset="0"/>
              </a:rPr>
              <a:t>IaC</a:t>
            </a:r>
            <a:r>
              <a:rPr lang="en-GB" dirty="0">
                <a:latin typeface="Helvetica Neue" panose="02000503000000020004" pitchFamily="2" charset="0"/>
              </a:rPr>
              <a:t> sin </a:t>
            </a:r>
            <a:r>
              <a:rPr lang="en-GB" dirty="0" err="1">
                <a:latin typeface="Helvetica Neue" panose="02000503000000020004" pitchFamily="2" charset="0"/>
              </a:rPr>
              <a:t>costo</a:t>
            </a:r>
            <a:endParaRPr lang="en-GB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Helvetica Neue" panose="02000503000000020004" pitchFamily="2" charset="0"/>
              </a:rPr>
              <a:t>Testea</a:t>
            </a:r>
            <a:r>
              <a:rPr lang="en-GB" dirty="0" err="1">
                <a:latin typeface="Helvetica Neue" panose="02000503000000020004" pitchFamily="2" charset="0"/>
              </a:rPr>
              <a:t>r</a:t>
            </a:r>
            <a:r>
              <a:rPr lang="en-GB" dirty="0">
                <a:latin typeface="Helvetica Neue" panose="02000503000000020004" pitchFamily="2" charset="0"/>
              </a:rPr>
              <a:t> </a:t>
            </a:r>
            <a:r>
              <a:rPr lang="en-GB" dirty="0" err="1">
                <a:latin typeface="Helvetica Neue" panose="02000503000000020004" pitchFamily="2" charset="0"/>
              </a:rPr>
              <a:t>localmente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315126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84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Conclusión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0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Presentación </a:t>
            </a:r>
          </a:p>
          <a:p>
            <a:pPr marL="0" indent="0"/>
            <a:r>
              <a:rPr lang="es" dirty="0">
                <a:solidFill>
                  <a:schemeClr val="lt1"/>
                </a:solidFill>
              </a:rPr>
              <a:t>personal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1655266" y="2163926"/>
            <a:ext cx="10004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dirty="0"/>
              <a:t>Test de </a:t>
            </a:r>
            <a:r>
              <a:rPr lang="en-GB" dirty="0" err="1"/>
              <a:t>integración</a:t>
            </a:r>
            <a:endParaRPr lang="en-GB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dirty="0" err="1"/>
              <a:t>Introdución</a:t>
            </a:r>
            <a:r>
              <a:rPr lang="en-GB" dirty="0"/>
              <a:t> a </a:t>
            </a:r>
            <a:r>
              <a:rPr lang="en-GB" dirty="0" err="1"/>
              <a:t>Localstack</a:t>
            </a:r>
            <a:endParaRPr lang="en-GB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dirty="0" err="1"/>
              <a:t>Ejecución</a:t>
            </a:r>
            <a:r>
              <a:rPr lang="en-GB" dirty="0"/>
              <a:t> de tests de </a:t>
            </a:r>
            <a:r>
              <a:rPr lang="en-GB" dirty="0" err="1"/>
              <a:t>integración</a:t>
            </a:r>
            <a:endParaRPr lang="en-GB" dirty="0"/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en-GB" dirty="0"/>
              <a:t>SUT </a:t>
            </a:r>
            <a:r>
              <a:rPr lang="en-GB" dirty="0" err="1"/>
              <a:t>minimalista</a:t>
            </a:r>
            <a:endParaRPr lang="en-GB" dirty="0"/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en-GB" dirty="0" err="1"/>
              <a:t>Dependientes</a:t>
            </a:r>
            <a:r>
              <a:rPr lang="en-GB" dirty="0"/>
              <a:t> de </a:t>
            </a:r>
            <a:r>
              <a:rPr lang="en-GB" dirty="0" err="1"/>
              <a:t>servicios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AWS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Referencias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49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604432" y="846009"/>
            <a:ext cx="10983135" cy="5165981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4"/>
              </a:rPr>
              <a:t>https://martinfowler.com/bliki/IntegrationTest.html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4"/>
              </a:rPr>
              <a:t>https://localstack.cloud/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4"/>
              </a:rPr>
              <a:t>https://docs.localstack.cloud/</a:t>
            </a:r>
            <a:endParaRPr lang="en-GB" sz="30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5"/>
              </a:rPr>
              <a:t>https://martinfowler.com/articles/practical-test-pyramid.html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5"/>
              </a:rPr>
              <a:t>https://medium.com/capgemini-microsoft-team/what-is-test-driven-development-4a14bb69463a</a:t>
            </a:r>
            <a:endParaRPr lang="en-GB" sz="30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6"/>
              </a:rPr>
              <a:t>http://jonkruger.com/blog/2012/02/20/when-acceptance-tests-are-better-than-unit-tests/</a:t>
            </a:r>
            <a:endParaRPr lang="en-GB" sz="30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GB" sz="3000" dirty="0">
                <a:hlinkClick r:id="rId7"/>
              </a:rPr>
              <a:t>https://www.allankelly.net/archives/628/testing-triangles-pyramids-and-circles/</a:t>
            </a:r>
            <a:endParaRPr lang="es" sz="30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sz="3000" dirty="0"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83011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20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7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  <p:sp>
        <p:nvSpPr>
          <p:cNvPr id="1720" name="Google Shape;1720;p157"/>
          <p:cNvSpPr txBox="1">
            <a:spLocks noGrp="1"/>
          </p:cNvSpPr>
          <p:nvPr>
            <p:ph type="subTitle" idx="2"/>
          </p:nvPr>
        </p:nvSpPr>
        <p:spPr>
          <a:xfrm>
            <a:off x="1558000" y="1549933"/>
            <a:ext cx="9180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Quote with more than one line. It can reach </a:t>
            </a:r>
            <a:r>
              <a:rPr lang="es" b="1" dirty="0">
                <a:solidFill>
                  <a:srgbClr val="00F1A6"/>
                </a:solidFill>
                <a:latin typeface="Roboto"/>
                <a:ea typeface="Roboto"/>
                <a:cs typeface="Roboto"/>
                <a:sym typeface="Roboto"/>
              </a:rPr>
              <a:t>four lines at most.</a:t>
            </a:r>
            <a:r>
              <a:rPr lang="es" dirty="0">
                <a:solidFill>
                  <a:srgbClr val="00F1A6"/>
                </a:solidFill>
              </a:rPr>
              <a:t> </a:t>
            </a:r>
            <a:endParaRPr dirty="0">
              <a:solidFill>
                <a:srgbClr val="00F1A6"/>
              </a:solidFill>
            </a:endParaRPr>
          </a:p>
          <a:p>
            <a:pPr marL="0" indent="0"/>
            <a:r>
              <a:rPr lang="es" dirty="0"/>
              <a:t>Ut enim ad minim veniam, quis nostrud exercitation.</a:t>
            </a:r>
            <a:endParaRPr dirty="0"/>
          </a:p>
        </p:txBody>
      </p:sp>
      <p:sp>
        <p:nvSpPr>
          <p:cNvPr id="1721" name="Google Shape;1721;p157"/>
          <p:cNvSpPr txBox="1">
            <a:spLocks noGrp="1"/>
          </p:cNvSpPr>
          <p:nvPr>
            <p:ph type="subTitle" idx="3"/>
          </p:nvPr>
        </p:nvSpPr>
        <p:spPr>
          <a:xfrm>
            <a:off x="2903400" y="4819300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NAME &amp; TITLE</a:t>
            </a:r>
            <a:endParaRPr/>
          </a:p>
        </p:txBody>
      </p:sp>
      <p:sp>
        <p:nvSpPr>
          <p:cNvPr id="1722" name="Google Shape;1722;p157"/>
          <p:cNvSpPr txBox="1">
            <a:spLocks noGrp="1"/>
          </p:cNvSpPr>
          <p:nvPr>
            <p:ph type="subTitle" idx="4"/>
          </p:nvPr>
        </p:nvSpPr>
        <p:spPr>
          <a:xfrm>
            <a:off x="2903400" y="517860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COMPANY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53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1090752" y="1106651"/>
            <a:ext cx="10004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This is a very </a:t>
            </a:r>
            <a:r>
              <a:rPr lang="es" b="1">
                <a:solidFill>
                  <a:srgbClr val="00F1A6"/>
                </a:solidFill>
                <a:latin typeface="Roboto"/>
                <a:ea typeface="Roboto"/>
                <a:cs typeface="Roboto"/>
                <a:sym typeface="Roboto"/>
              </a:rPr>
              <a:t>thought provoking text.</a:t>
            </a:r>
            <a:r>
              <a:rPr lang="es">
                <a:solidFill>
                  <a:srgbClr val="00F1A6"/>
                </a:solidFill>
              </a:rPr>
              <a:t> </a:t>
            </a:r>
            <a:r>
              <a:rPr lang="es"/>
              <a:t>See how highlighting words make it more interesting.</a:t>
            </a:r>
            <a:endParaRPr/>
          </a:p>
        </p:txBody>
      </p:sp>
      <p:sp>
        <p:nvSpPr>
          <p:cNvPr id="1832" name="Google Shape;1832;p170"/>
          <p:cNvSpPr txBox="1">
            <a:spLocks noGrp="1"/>
          </p:cNvSpPr>
          <p:nvPr>
            <p:ph type="subTitle" idx="2"/>
          </p:nvPr>
        </p:nvSpPr>
        <p:spPr>
          <a:xfrm>
            <a:off x="2700200" y="420044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NAME AND TITLE</a:t>
            </a:r>
            <a:endParaRPr/>
          </a:p>
        </p:txBody>
      </p:sp>
      <p:sp>
        <p:nvSpPr>
          <p:cNvPr id="1833" name="Google Shape;1833;p170"/>
          <p:cNvSpPr txBox="1">
            <a:spLocks noGrp="1"/>
          </p:cNvSpPr>
          <p:nvPr>
            <p:ph type="subTitle" idx="3"/>
          </p:nvPr>
        </p:nvSpPr>
        <p:spPr>
          <a:xfrm>
            <a:off x="2700200" y="455975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COMPANY</a:t>
            </a:r>
            <a:endParaRPr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3599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7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  <p:sp>
        <p:nvSpPr>
          <p:cNvPr id="1721" name="Google Shape;1721;p157"/>
          <p:cNvSpPr txBox="1">
            <a:spLocks noGrp="1"/>
          </p:cNvSpPr>
          <p:nvPr>
            <p:ph type="subTitle" idx="3"/>
          </p:nvPr>
        </p:nvSpPr>
        <p:spPr>
          <a:xfrm>
            <a:off x="2903400" y="4819300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NAME &amp; TITLE</a:t>
            </a:r>
            <a:endParaRPr/>
          </a:p>
        </p:txBody>
      </p:sp>
      <p:sp>
        <p:nvSpPr>
          <p:cNvPr id="1722" name="Google Shape;1722;p157"/>
          <p:cNvSpPr txBox="1">
            <a:spLocks noGrp="1"/>
          </p:cNvSpPr>
          <p:nvPr>
            <p:ph type="subTitle" idx="4"/>
          </p:nvPr>
        </p:nvSpPr>
        <p:spPr>
          <a:xfrm>
            <a:off x="2903400" y="517860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COMPANY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14167-B7CE-2213-7180-551B567227B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Presentacin </a:t>
            </a:r>
          </a:p>
          <a:p>
            <a:pPr marL="0" indent="0"/>
            <a:r>
              <a:rPr lang="es" dirty="0">
                <a:solidFill>
                  <a:schemeClr val="lt1"/>
                </a:solidFill>
              </a:rPr>
              <a:t>personal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976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44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  <p:sp>
        <p:nvSpPr>
          <p:cNvPr id="1582" name="Google Shape;1582;p144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Best</a:t>
            </a:r>
            <a:br>
              <a:rPr lang="es"/>
            </a:br>
            <a:r>
              <a:rPr lang="es"/>
              <a:t>Practices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3" y="225252"/>
            <a:ext cx="428967" cy="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52"/>
          <p:cNvSpPr txBox="1">
            <a:spLocks noGrp="1"/>
          </p:cNvSpPr>
          <p:nvPr>
            <p:ph type="subTitle" idx="2"/>
          </p:nvPr>
        </p:nvSpPr>
        <p:spPr>
          <a:xfrm>
            <a:off x="1281467" y="1173277"/>
            <a:ext cx="99288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Title here</a:t>
            </a:r>
            <a:endParaRPr/>
          </a:p>
        </p:txBody>
      </p:sp>
      <p:sp>
        <p:nvSpPr>
          <p:cNvPr id="1678" name="Google Shape;1678;p152"/>
          <p:cNvSpPr txBox="1">
            <a:spLocks noGrp="1"/>
          </p:cNvSpPr>
          <p:nvPr>
            <p:ph type="subTitle" idx="3"/>
          </p:nvPr>
        </p:nvSpPr>
        <p:spPr>
          <a:xfrm>
            <a:off x="1036612" y="3221055"/>
            <a:ext cx="27480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42%</a:t>
            </a:r>
            <a:endParaRPr dirty="0"/>
          </a:p>
        </p:txBody>
      </p:sp>
      <p:sp>
        <p:nvSpPr>
          <p:cNvPr id="1679" name="Google Shape;1679;p152"/>
          <p:cNvSpPr txBox="1">
            <a:spLocks noGrp="1"/>
          </p:cNvSpPr>
          <p:nvPr>
            <p:ph type="subTitle" idx="4"/>
          </p:nvPr>
        </p:nvSpPr>
        <p:spPr>
          <a:xfrm>
            <a:off x="4521712" y="2117805"/>
            <a:ext cx="48796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Lorem ipsum dolor sit amet, adipiscing elit, sed do eiusmod tempor incididunt ut labore et dolore magna aliqua.</a:t>
            </a:r>
            <a:endParaRPr dirty="0"/>
          </a:p>
        </p:txBody>
      </p:sp>
      <p:sp>
        <p:nvSpPr>
          <p:cNvPr id="1680" name="Google Shape;1680;p152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1689667" y="2900855"/>
            <a:ext cx="10384220" cy="138176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de-DE" dirty="0"/>
              <a:t>Casado, 3 </a:t>
            </a:r>
            <a:r>
              <a:rPr lang="de-DE" dirty="0" err="1"/>
              <a:t>hijos</a:t>
            </a:r>
            <a:r>
              <a:rPr lang="de-DE" dirty="0"/>
              <a:t>, 1 par de </a:t>
            </a:r>
            <a:r>
              <a:rPr lang="de-DE" dirty="0" err="1"/>
              <a:t>mellizos</a:t>
            </a:r>
            <a:endParaRPr lang="de-DE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Trabajo</a:t>
            </a:r>
            <a:r>
              <a:rPr lang="de-DE" dirty="0"/>
              <a:t> en IT </a:t>
            </a:r>
            <a:r>
              <a:rPr lang="de-DE" dirty="0" err="1"/>
              <a:t>desde</a:t>
            </a:r>
            <a:r>
              <a:rPr lang="de-DE" dirty="0"/>
              <a:t> 2007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Desarrollador</a:t>
            </a:r>
            <a:r>
              <a:rPr lang="de-DE" dirty="0"/>
              <a:t> BE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Ingeniero</a:t>
            </a:r>
            <a:r>
              <a:rPr lang="de-DE" dirty="0"/>
              <a:t> de </a:t>
            </a:r>
            <a:r>
              <a:rPr lang="de-DE" dirty="0" err="1"/>
              <a:t>automatizacion</a:t>
            </a:r>
            <a:r>
              <a:rPr lang="de-DE" dirty="0"/>
              <a:t> de </a:t>
            </a:r>
            <a:r>
              <a:rPr lang="de-DE" dirty="0" err="1"/>
              <a:t>tests</a:t>
            </a:r>
            <a:endParaRPr lang="de-DE" dirty="0"/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de-DE" dirty="0"/>
              <a:t>SDET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Ingeniero</a:t>
            </a:r>
            <a:r>
              <a:rPr lang="de-DE" dirty="0"/>
              <a:t> de </a:t>
            </a:r>
            <a:r>
              <a:rPr lang="de-DE" dirty="0" err="1"/>
              <a:t>DevSecOps</a:t>
            </a:r>
            <a:endParaRPr lang="de-DE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Ingeniero</a:t>
            </a:r>
            <a:r>
              <a:rPr lang="de-DE" dirty="0"/>
              <a:t> de </a:t>
            </a:r>
            <a:r>
              <a:rPr lang="de-DE" dirty="0" err="1"/>
              <a:t>investigación</a:t>
            </a:r>
            <a:endParaRPr lang="de-DE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de-DE" dirty="0" err="1"/>
              <a:t>Curiosidad</a:t>
            </a:r>
            <a:r>
              <a:rPr lang="de-DE" dirty="0"/>
              <a:t>: COBOL</a:t>
            </a:r>
          </a:p>
          <a:p>
            <a:pPr marL="457200" lvl="1" indent="0" algn="l"/>
            <a:endParaRPr lang="de-DE" dirty="0"/>
          </a:p>
          <a:p>
            <a:pPr marL="1143000" lvl="1" indent="-68580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</p:spTree>
    <p:extLst>
      <p:ext uri="{BB962C8B-B14F-4D97-AF65-F5344CB8AC3E}">
        <p14:creationId xmlns:p14="http://schemas.microsoft.com/office/powerpoint/2010/main" val="551447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1090752" y="1106651"/>
            <a:ext cx="10004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This is a very </a:t>
            </a:r>
            <a:r>
              <a:rPr lang="es" b="1">
                <a:solidFill>
                  <a:srgbClr val="00F1A6"/>
                </a:solidFill>
                <a:latin typeface="Roboto"/>
                <a:ea typeface="Roboto"/>
                <a:cs typeface="Roboto"/>
                <a:sym typeface="Roboto"/>
              </a:rPr>
              <a:t>thought provoking text.</a:t>
            </a:r>
            <a:r>
              <a:rPr lang="es">
                <a:solidFill>
                  <a:srgbClr val="00F1A6"/>
                </a:solidFill>
              </a:rPr>
              <a:t> </a:t>
            </a:r>
            <a:r>
              <a:rPr lang="es"/>
              <a:t>See how highlighting words make it more interesting.</a:t>
            </a:r>
            <a:endParaRPr/>
          </a:p>
        </p:txBody>
      </p:sp>
      <p:sp>
        <p:nvSpPr>
          <p:cNvPr id="1832" name="Google Shape;1832;p170"/>
          <p:cNvSpPr txBox="1">
            <a:spLocks noGrp="1"/>
          </p:cNvSpPr>
          <p:nvPr>
            <p:ph type="subTitle" idx="2"/>
          </p:nvPr>
        </p:nvSpPr>
        <p:spPr>
          <a:xfrm>
            <a:off x="2700200" y="420044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NAME AND TITLE</a:t>
            </a:r>
            <a:endParaRPr/>
          </a:p>
        </p:txBody>
      </p:sp>
      <p:sp>
        <p:nvSpPr>
          <p:cNvPr id="1833" name="Google Shape;1833;p170"/>
          <p:cNvSpPr txBox="1">
            <a:spLocks noGrp="1"/>
          </p:cNvSpPr>
          <p:nvPr>
            <p:ph type="subTitle" idx="3"/>
          </p:nvPr>
        </p:nvSpPr>
        <p:spPr>
          <a:xfrm>
            <a:off x="2700200" y="455975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COMPANY</a:t>
            </a:r>
            <a:endParaRPr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139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70"/>
          <p:cNvSpPr txBox="1">
            <a:spLocks noGrp="1"/>
          </p:cNvSpPr>
          <p:nvPr>
            <p:ph type="subTitle" idx="1"/>
          </p:nvPr>
        </p:nvSpPr>
        <p:spPr>
          <a:xfrm>
            <a:off x="1090752" y="1106651"/>
            <a:ext cx="10004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This is a very </a:t>
            </a:r>
            <a:r>
              <a:rPr lang="es" b="1">
                <a:solidFill>
                  <a:srgbClr val="00F1A6"/>
                </a:solidFill>
                <a:latin typeface="Roboto"/>
                <a:ea typeface="Roboto"/>
                <a:cs typeface="Roboto"/>
                <a:sym typeface="Roboto"/>
              </a:rPr>
              <a:t>thought provoking text.</a:t>
            </a:r>
            <a:r>
              <a:rPr lang="es">
                <a:solidFill>
                  <a:srgbClr val="00F1A6"/>
                </a:solidFill>
              </a:rPr>
              <a:t> </a:t>
            </a:r>
            <a:r>
              <a:rPr lang="es"/>
              <a:t>See how highlighting words make it more interesting.</a:t>
            </a:r>
            <a:endParaRPr/>
          </a:p>
        </p:txBody>
      </p:sp>
      <p:sp>
        <p:nvSpPr>
          <p:cNvPr id="1832" name="Google Shape;1832;p170"/>
          <p:cNvSpPr txBox="1">
            <a:spLocks noGrp="1"/>
          </p:cNvSpPr>
          <p:nvPr>
            <p:ph type="subTitle" idx="2"/>
          </p:nvPr>
        </p:nvSpPr>
        <p:spPr>
          <a:xfrm>
            <a:off x="2700200" y="420044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NAME AND TITLE</a:t>
            </a:r>
            <a:endParaRPr/>
          </a:p>
        </p:txBody>
      </p:sp>
      <p:sp>
        <p:nvSpPr>
          <p:cNvPr id="1833" name="Google Shape;1833;p170"/>
          <p:cNvSpPr txBox="1">
            <a:spLocks noGrp="1"/>
          </p:cNvSpPr>
          <p:nvPr>
            <p:ph type="subTitle" idx="3"/>
          </p:nvPr>
        </p:nvSpPr>
        <p:spPr>
          <a:xfrm>
            <a:off x="2700200" y="4559759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COMPANY</a:t>
            </a:r>
            <a:endParaRPr/>
          </a:p>
        </p:txBody>
      </p:sp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FULL NAME @SPEAKER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6503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01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s"/>
              <a:t>FULL NAME @SPEAKER</a:t>
            </a:r>
            <a:endParaRPr/>
          </a:p>
        </p:txBody>
      </p:sp>
      <p:pic>
        <p:nvPicPr>
          <p:cNvPr id="2705" name="Google Shape;2705;p201" descr="iphone6_gold.png"/>
          <p:cNvPicPr preferRelativeResize="0"/>
          <p:nvPr/>
        </p:nvPicPr>
        <p:blipFill rotWithShape="1">
          <a:blip r:embed="rId3">
            <a:alphaModFix/>
          </a:blip>
          <a:srcRect t="7373"/>
          <a:stretch/>
        </p:blipFill>
        <p:spPr>
          <a:xfrm>
            <a:off x="12292329" y="250861"/>
            <a:ext cx="3242468" cy="545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201" descr="iphone6_white.png"/>
          <p:cNvPicPr preferRelativeResize="0"/>
          <p:nvPr/>
        </p:nvPicPr>
        <p:blipFill rotWithShape="1">
          <a:blip r:embed="rId4">
            <a:alphaModFix/>
          </a:blip>
          <a:srcRect t="7646"/>
          <a:stretch/>
        </p:blipFill>
        <p:spPr>
          <a:xfrm>
            <a:off x="12733985" y="1190203"/>
            <a:ext cx="3251183" cy="54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201" descr="iphone6_black.png"/>
          <p:cNvPicPr preferRelativeResize="0"/>
          <p:nvPr/>
        </p:nvPicPr>
        <p:blipFill rotWithShape="1">
          <a:blip r:embed="rId5">
            <a:alphaModFix/>
          </a:blip>
          <a:srcRect t="7535"/>
          <a:stretch/>
        </p:blipFill>
        <p:spPr>
          <a:xfrm>
            <a:off x="12948783" y="1908192"/>
            <a:ext cx="5145200" cy="863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23268" y="3214333"/>
            <a:ext cx="4477792" cy="75598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201"/>
          <p:cNvSpPr txBox="1">
            <a:spLocks noGrp="1"/>
          </p:cNvSpPr>
          <p:nvPr>
            <p:ph type="subTitle" idx="2"/>
          </p:nvPr>
        </p:nvSpPr>
        <p:spPr>
          <a:xfrm>
            <a:off x="1281300" y="914564"/>
            <a:ext cx="98972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/>
              <a:t>Pyramid Chart</a:t>
            </a:r>
            <a:endParaRPr/>
          </a:p>
        </p:txBody>
      </p:sp>
      <p:sp>
        <p:nvSpPr>
          <p:cNvPr id="2710" name="Google Shape;2710;p201"/>
          <p:cNvSpPr txBox="1"/>
          <p:nvPr/>
        </p:nvSpPr>
        <p:spPr>
          <a:xfrm>
            <a:off x="5203347" y="2205753"/>
            <a:ext cx="234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" sz="1600" b="1">
                <a:latin typeface="Roboto"/>
                <a:ea typeface="Roboto"/>
                <a:cs typeface="Roboto"/>
                <a:sym typeface="Roboto"/>
              </a:rPr>
              <a:t>Short Title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1" name="Google Shape;2711;p201"/>
          <p:cNvSpPr txBox="1"/>
          <p:nvPr/>
        </p:nvSpPr>
        <p:spPr>
          <a:xfrm>
            <a:off x="5294867" y="2485100"/>
            <a:ext cx="3387200" cy="69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67"/>
              </a:spcAft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Brief description to keep it nice. It can take up  </a:t>
            </a:r>
            <a:b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to three lines to and still look good. </a:t>
            </a:r>
            <a:b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(Hit Shift + enter and add 2 spaces to cascade)</a:t>
            </a:r>
            <a:endParaRPr sz="1600"/>
          </a:p>
        </p:txBody>
      </p:sp>
      <p:sp>
        <p:nvSpPr>
          <p:cNvPr id="2712" name="Google Shape;2712;p201"/>
          <p:cNvSpPr txBox="1"/>
          <p:nvPr/>
        </p:nvSpPr>
        <p:spPr>
          <a:xfrm>
            <a:off x="2303523" y="4165152"/>
            <a:ext cx="234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" sz="2400" b="1">
                <a:latin typeface="Roboto"/>
                <a:ea typeface="Roboto"/>
                <a:cs typeface="Roboto"/>
                <a:sym typeface="Roboto"/>
              </a:rPr>
              <a:t>Main Subject</a:t>
            </a:r>
            <a:br>
              <a:rPr lang="es" sz="2400" b="1">
                <a:latin typeface="Roboto"/>
                <a:ea typeface="Roboto"/>
                <a:cs typeface="Roboto"/>
                <a:sym typeface="Roboto"/>
              </a:rPr>
            </a:br>
            <a:r>
              <a:rPr lang="es" sz="2400" b="1">
                <a:latin typeface="Roboto"/>
                <a:ea typeface="Roboto"/>
                <a:cs typeface="Roboto"/>
                <a:sym typeface="Roboto"/>
              </a:rPr>
              <a:t> Title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3" name="Google Shape;2713;p201"/>
          <p:cNvSpPr txBox="1"/>
          <p:nvPr/>
        </p:nvSpPr>
        <p:spPr>
          <a:xfrm>
            <a:off x="5900313" y="3499553"/>
            <a:ext cx="234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 Title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4" name="Google Shape;2714;p201"/>
          <p:cNvSpPr txBox="1"/>
          <p:nvPr/>
        </p:nvSpPr>
        <p:spPr>
          <a:xfrm>
            <a:off x="5991833" y="3778900"/>
            <a:ext cx="3387200" cy="69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67"/>
              </a:spcAft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Brief description to keep it nice. It can take up  </a:t>
            </a:r>
            <a:b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to three lines to and still look good. </a:t>
            </a:r>
            <a:b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(Hit Shift + enter and add 2 spaces to cascade)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715" name="Google Shape;2715;p201"/>
          <p:cNvSpPr txBox="1"/>
          <p:nvPr/>
        </p:nvSpPr>
        <p:spPr>
          <a:xfrm>
            <a:off x="6499013" y="4724733"/>
            <a:ext cx="234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 Title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6" name="Google Shape;2716;p201"/>
          <p:cNvSpPr txBox="1"/>
          <p:nvPr/>
        </p:nvSpPr>
        <p:spPr>
          <a:xfrm>
            <a:off x="6590533" y="5004081"/>
            <a:ext cx="3387200" cy="69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067"/>
              </a:spcAft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Brief description to keep it nice. It can take up  </a:t>
            </a:r>
            <a:b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to three lines to and still look good. </a:t>
            </a:r>
            <a:b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(Hit Shift + enter and add 2 spaces to cascade)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8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650" name="Google Shape;1650;p148"/>
          <p:cNvSpPr txBox="1">
            <a:spLocks noGrp="1"/>
          </p:cNvSpPr>
          <p:nvPr>
            <p:ph type="subTitle" idx="2"/>
          </p:nvPr>
        </p:nvSpPr>
        <p:spPr>
          <a:xfrm>
            <a:off x="1999767" y="3024100"/>
            <a:ext cx="8175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Test de integración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5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7"/>
          <p:cNvSpPr txBox="1">
            <a:spLocks noGrp="1"/>
          </p:cNvSpPr>
          <p:nvPr>
            <p:ph type="subTitle" idx="1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sp>
        <p:nvSpPr>
          <p:cNvPr id="1720" name="Google Shape;1720;p157"/>
          <p:cNvSpPr txBox="1">
            <a:spLocks noGrp="1"/>
          </p:cNvSpPr>
          <p:nvPr>
            <p:ph type="subTitle" idx="2"/>
          </p:nvPr>
        </p:nvSpPr>
        <p:spPr>
          <a:xfrm>
            <a:off x="1558000" y="1549933"/>
            <a:ext cx="9180400" cy="27976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The term has become blurred even by the diffuse standards of the software industry, so I've been wary of using it in my writing.</a:t>
            </a:r>
            <a:endParaRPr dirty="0"/>
          </a:p>
        </p:txBody>
      </p:sp>
      <p:sp>
        <p:nvSpPr>
          <p:cNvPr id="1721" name="Google Shape;1721;p157"/>
          <p:cNvSpPr txBox="1">
            <a:spLocks noGrp="1"/>
          </p:cNvSpPr>
          <p:nvPr>
            <p:ph type="subTitle" idx="3"/>
          </p:nvPr>
        </p:nvSpPr>
        <p:spPr>
          <a:xfrm>
            <a:off x="2903400" y="4819300"/>
            <a:ext cx="6809600" cy="53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s" dirty="0"/>
              <a:t>MARTIN FOWLER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02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pic>
        <p:nvPicPr>
          <p:cNvPr id="11" name="Picture 10" descr="A diagram of a test pyramid&#10;&#10;Description automatically generated">
            <a:extLst>
              <a:ext uri="{FF2B5EF4-FFF2-40B4-BE49-F238E27FC236}">
                <a16:creationId xmlns:a16="http://schemas.microsoft.com/office/drawing/2014/main" id="{16AA0069-C5CD-F48F-4499-1CBBBB5B9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749300"/>
            <a:ext cx="5918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pic>
        <p:nvPicPr>
          <p:cNvPr id="3" name="Picture 2" descr="A diagram of a test&#10;&#10;Description automatically generated">
            <a:extLst>
              <a:ext uri="{FF2B5EF4-FFF2-40B4-BE49-F238E27FC236}">
                <a16:creationId xmlns:a16="http://schemas.microsoft.com/office/drawing/2014/main" id="{34BED560-DF83-2E4D-451A-2ABC4176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30" y="742950"/>
            <a:ext cx="6590620" cy="50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446" y="6536172"/>
            <a:ext cx="828441" cy="1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70"/>
          <p:cNvSpPr txBox="1">
            <a:spLocks noGrp="1"/>
          </p:cNvSpPr>
          <p:nvPr>
            <p:ph type="subTitle" idx="4"/>
          </p:nvPr>
        </p:nvSpPr>
        <p:spPr>
          <a:xfrm>
            <a:off x="293533" y="6441700"/>
            <a:ext cx="3670800" cy="318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/>
            <a:r>
              <a:rPr lang="en-GB" dirty="0"/>
              <a:t>FEDE DOBAL</a:t>
            </a:r>
          </a:p>
        </p:txBody>
      </p:sp>
      <p:pic>
        <p:nvPicPr>
          <p:cNvPr id="3" name="Picture 2" descr="A diagram of a test&#10;&#10;Description automatically generated">
            <a:extLst>
              <a:ext uri="{FF2B5EF4-FFF2-40B4-BE49-F238E27FC236}">
                <a16:creationId xmlns:a16="http://schemas.microsoft.com/office/drawing/2014/main" id="{D1459089-DAA7-8BC4-8532-00C1AE331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09" y="557213"/>
            <a:ext cx="6579754" cy="55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45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717</Words>
  <Application>Microsoft Macintosh PowerPoint</Application>
  <PresentationFormat>Widescreen</PresentationFormat>
  <Paragraphs>161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Helvetica Neue</vt:lpstr>
      <vt:lpstr>Raleway</vt:lpstr>
      <vt:lpstr>Raleway Medium</vt:lpstr>
      <vt:lpstr>Roboto</vt:lpstr>
      <vt:lpstr>Roboto Black</vt:lpstr>
      <vt:lpstr>Roboto Light</vt:lpstr>
      <vt:lpstr>Roboto Medium</vt:lpstr>
      <vt:lpstr>Roboto Thin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 Motta</dc:creator>
  <cp:lastModifiedBy>Federico Dobal</cp:lastModifiedBy>
  <cp:revision>5</cp:revision>
  <dcterms:created xsi:type="dcterms:W3CDTF">2023-08-18T16:11:08Z</dcterms:created>
  <dcterms:modified xsi:type="dcterms:W3CDTF">2023-08-20T21:04:43Z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2023-08-20T19:31:37Z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f9ecf0b4-cde7-446f-b895-208dbfc00bd3</vt:lpwstr>
  </property>
  <property fmtid="{D5CDD505-2E9C-101B-9397-08002B2CF9AE}" pid="8" name="MSIP_Label_2c76c141-ac86-40e5-abf2-c6f60e474cee_ContentBits">
    <vt:lpwstr>2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RESTRICTED</vt:lpwstr>
  </property>
</Properties>
</file>